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46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3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1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87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99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4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26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4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3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63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97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6DFD-45EF-4168-9911-01D046B631CA}" type="datetimeFigureOut">
              <a:rPr lang="hr-HR" smtClean="0"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A810-7463-4C8F-A6A0-DC16A8B13B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143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564" y="1394852"/>
            <a:ext cx="8291457" cy="4514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1600" b="1"/>
              <a:t> Od </a:t>
            </a:r>
            <a:r>
              <a:rPr lang="hr-HR" sz="1600" b="1" dirty="0"/>
              <a:t>posljednje skupštine: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Tiskana su 4 broja, jedan je u pripremi za tisak</a:t>
            </a:r>
            <a:endParaRPr lang="hr-HR" sz="1600" dirty="0"/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Specijalni broj posvećen </a:t>
            </a:r>
            <a:r>
              <a:rPr lang="hr-HR" sz="1600" b="1"/>
              <a:t>ak. Ivani Weygand-Đurašević</a:t>
            </a:r>
            <a:br>
              <a:rPr lang="hr-HR" sz="1600" dirty="0"/>
            </a:br>
            <a:r>
              <a:rPr lang="hr-HR" sz="1600" dirty="0"/>
              <a:t>(gosti </a:t>
            </a:r>
            <a:r>
              <a:rPr lang="hr-HR" sz="1600"/>
              <a:t>urednici Nenad Ban, Ita Gruić Sovulj i Marko Močibob)</a:t>
            </a:r>
            <a:endParaRPr lang="hr-HR" sz="1600" dirty="0"/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Specijalni broj posvećen </a:t>
            </a:r>
            <a:r>
              <a:rPr lang="hr-HR" sz="1600" b="1"/>
              <a:t>ak. Nenadu Trinajstiću</a:t>
            </a:r>
            <a:br>
              <a:rPr lang="hr-HR" sz="1600"/>
            </a:br>
            <a:r>
              <a:rPr lang="hr-HR" sz="1600"/>
              <a:t>(gosti urednici Bono Lučić, Hrvoj Vančik i Jerzy Ciosłowski)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Ukupno je tiskano 54 znanstvena rada + 25 </a:t>
            </a:r>
            <a:r>
              <a:rPr lang="hr-HR" sz="1600" i="1"/>
              <a:t>online first</a:t>
            </a:r>
            <a:endParaRPr lang="hr-HR" sz="1600" i="1" dirty="0"/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U završnoj fazi je broj posvećen </a:t>
            </a:r>
            <a:r>
              <a:rPr lang="hr-HR" sz="1600" b="1"/>
              <a:t>prof. Mirjani Metikoš-Huković</a:t>
            </a:r>
            <a:br>
              <a:rPr lang="hr-HR" sz="1600" b="1"/>
            </a:br>
            <a:r>
              <a:rPr lang="hr-HR" sz="1600"/>
              <a:t>(gosti urednici Ingrid Milošev i Sasha Omanovic)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U pripremi je još 1 specijalni broj </a:t>
            </a:r>
            <a:r>
              <a:rPr lang="hr-HR" sz="1600" dirty="0"/>
              <a:t>do </a:t>
            </a:r>
            <a:r>
              <a:rPr lang="hr-HR" sz="1600"/>
              <a:t>kraja godine</a:t>
            </a:r>
            <a:br>
              <a:rPr lang="hr-HR" sz="1600"/>
            </a:br>
            <a:r>
              <a:rPr lang="hr-HR" sz="1600"/>
              <a:t>(posvećen </a:t>
            </a:r>
            <a:r>
              <a:rPr lang="hr-HR" sz="1600" b="1"/>
              <a:t>ak. Mladenu Žiniću</a:t>
            </a:r>
            <a:r>
              <a:rPr lang="hr-HR" sz="1600"/>
              <a:t>)</a:t>
            </a:r>
            <a:endParaRPr lang="hr-HR" sz="1600" dirty="0"/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Nastavljena je digitalizacija </a:t>
            </a:r>
            <a:r>
              <a:rPr lang="hr-HR" sz="1600" dirty="0"/>
              <a:t>starih godišta: </a:t>
            </a:r>
            <a:r>
              <a:rPr lang="hr-HR" sz="1600"/>
              <a:t>online je sve od 1985. do danas</a:t>
            </a:r>
            <a:br>
              <a:rPr lang="hr-HR" sz="1600"/>
            </a:br>
            <a:r>
              <a:rPr lang="hr-HR" sz="1600"/>
              <a:t>(sufinancira Zaklada HAZU)</a:t>
            </a:r>
            <a:endParaRPr lang="hr-HR" sz="1600" dirty="0"/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hr-HR" sz="1600"/>
              <a:t>Uspješno je provedena revizija politike časopisa prema autorskim pravima i otvorenom pristupu (Open Access), te je prihvaćena reaplikacija u bazu </a:t>
            </a:r>
            <a:r>
              <a:rPr lang="en-US" sz="1600"/>
              <a:t>Directory of Open Access Journals</a:t>
            </a:r>
            <a:r>
              <a:rPr lang="hr-HR" sz="1600"/>
              <a:t> (DOAJ)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1" t="-12501" r="-12501" b="-12501"/>
          <a:stretch/>
        </p:blipFill>
        <p:spPr>
          <a:xfrm>
            <a:off x="252000" y="320400"/>
            <a:ext cx="743573" cy="7435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04" y="519702"/>
            <a:ext cx="2720729" cy="3848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07C39B-800D-4B5C-AD2F-301B84EA5F9F}"/>
              </a:ext>
            </a:extLst>
          </p:cNvPr>
          <p:cNvSpPr txBox="1"/>
          <p:nvPr/>
        </p:nvSpPr>
        <p:spPr>
          <a:xfrm>
            <a:off x="1146947" y="430576"/>
            <a:ext cx="434753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400" b="1"/>
              <a:t>Izvješće glavne urednice časopisa Croatica Chemica Acta</a:t>
            </a:r>
          </a:p>
          <a:p>
            <a:r>
              <a:rPr lang="hr-HR" sz="1400"/>
              <a:t>Prof. dr. sc. Olga Kronja</a:t>
            </a:r>
          </a:p>
        </p:txBody>
      </p:sp>
    </p:spTree>
    <p:extLst>
      <p:ext uri="{BB962C8B-B14F-4D97-AF65-F5344CB8AC3E}">
        <p14:creationId xmlns:p14="http://schemas.microsoft.com/office/powerpoint/2010/main" val="349569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426" y="1297225"/>
            <a:ext cx="7280263" cy="4457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r-HR" sz="1600" b="1" dirty="0"/>
              <a:t>Prihodi časopisa </a:t>
            </a:r>
            <a:r>
              <a:rPr lang="hr-HR" sz="1600" b="1"/>
              <a:t>u 2016. </a:t>
            </a:r>
            <a:r>
              <a:rPr lang="hr-HR" sz="1600" b="1" dirty="0"/>
              <a:t>godini: </a:t>
            </a:r>
          </a:p>
          <a:p>
            <a:pPr algn="just">
              <a:spcAft>
                <a:spcPts val="1000"/>
              </a:spcAft>
            </a:pPr>
            <a:r>
              <a:rPr lang="hr-HR" sz="1600" b="1" dirty="0"/>
              <a:t>MZOS:</a:t>
            </a:r>
            <a:r>
              <a:rPr lang="hr-HR" sz="1600" dirty="0"/>
              <a:t> 		</a:t>
            </a:r>
            <a:r>
              <a:rPr lang="hr-HR" sz="1600"/>
              <a:t>	142.617,00 </a:t>
            </a:r>
            <a:r>
              <a:rPr lang="hr-HR" sz="1600" dirty="0"/>
              <a:t>Kn</a:t>
            </a:r>
          </a:p>
          <a:p>
            <a:pPr algn="just">
              <a:spcAft>
                <a:spcPts val="1000"/>
              </a:spcAft>
            </a:pPr>
            <a:r>
              <a:rPr lang="hr-HR" sz="1600" b="1" dirty="0"/>
              <a:t>Prodaja i pretplata:</a:t>
            </a:r>
            <a:r>
              <a:rPr lang="hr-HR" sz="1600" dirty="0"/>
              <a:t>   	</a:t>
            </a:r>
            <a:r>
              <a:rPr lang="hr-HR" sz="1600"/>
              <a:t>    4.465,00 </a:t>
            </a:r>
            <a:r>
              <a:rPr lang="hr-HR" sz="1600" dirty="0"/>
              <a:t>Kn</a:t>
            </a:r>
          </a:p>
          <a:p>
            <a:pPr algn="just">
              <a:spcAft>
                <a:spcPts val="1000"/>
              </a:spcAft>
            </a:pPr>
            <a:r>
              <a:rPr lang="hr-HR" sz="1600" b="1" dirty="0"/>
              <a:t>UKUPNO:	</a:t>
            </a:r>
            <a:r>
              <a:rPr lang="hr-HR" sz="1600" dirty="0"/>
              <a:t>               </a:t>
            </a:r>
            <a:r>
              <a:rPr lang="hr-HR" sz="1600"/>
              <a:t>	</a:t>
            </a:r>
            <a:r>
              <a:rPr lang="hr-HR" sz="1600" b="1"/>
              <a:t>147.082,00 </a:t>
            </a:r>
            <a:r>
              <a:rPr lang="hr-HR" sz="1600" b="1" dirty="0"/>
              <a:t>Kn</a:t>
            </a:r>
          </a:p>
          <a:p>
            <a:pPr>
              <a:spcAft>
                <a:spcPts val="1000"/>
              </a:spcAft>
            </a:pPr>
            <a:endParaRPr lang="hr-HR" sz="1600" dirty="0"/>
          </a:p>
          <a:p>
            <a:pPr>
              <a:spcAft>
                <a:spcPts val="1000"/>
              </a:spcAft>
            </a:pPr>
            <a:r>
              <a:rPr lang="hr-HR" sz="1600" b="1" dirty="0"/>
              <a:t>Rashodi časopisa </a:t>
            </a:r>
            <a:r>
              <a:rPr lang="hr-HR" sz="1600" b="1"/>
              <a:t>u 2016. </a:t>
            </a:r>
            <a:r>
              <a:rPr lang="hr-HR" sz="1600" b="1" dirty="0"/>
              <a:t>godini:</a:t>
            </a:r>
          </a:p>
          <a:p>
            <a:pPr>
              <a:spcAft>
                <a:spcPts val="1000"/>
              </a:spcAft>
            </a:pPr>
            <a:r>
              <a:rPr lang="hr-HR" sz="1600" b="1" dirty="0"/>
              <a:t>Priprema, tisak i poštarina</a:t>
            </a:r>
            <a:r>
              <a:rPr lang="hr-HR" sz="1600" b="1"/>
              <a:t>:   </a:t>
            </a:r>
            <a:r>
              <a:rPr lang="hr-HR" sz="1600"/>
              <a:t>126.220,94 Kn</a:t>
            </a:r>
            <a:endParaRPr lang="hr-HR" sz="1600" dirty="0"/>
          </a:p>
          <a:p>
            <a:pPr>
              <a:spcAft>
                <a:spcPts val="1000"/>
              </a:spcAft>
            </a:pPr>
            <a:r>
              <a:rPr lang="hr-HR" sz="1600" b="1" dirty="0"/>
              <a:t>Oprema i administracija: 	</a:t>
            </a:r>
            <a:r>
              <a:rPr lang="hr-HR" sz="1600" b="1"/>
              <a:t>     </a:t>
            </a:r>
            <a:r>
              <a:rPr lang="hr-HR" sz="1600"/>
              <a:t>18.939,12 </a:t>
            </a:r>
            <a:r>
              <a:rPr lang="hr-HR" sz="1600" dirty="0"/>
              <a:t>Kn</a:t>
            </a:r>
          </a:p>
          <a:p>
            <a:pPr>
              <a:spcAft>
                <a:spcPts val="1000"/>
              </a:spcAft>
            </a:pPr>
            <a:r>
              <a:rPr lang="hr-HR" sz="1600" b="1"/>
              <a:t>UKUPNO</a:t>
            </a:r>
            <a:r>
              <a:rPr lang="hr-HR" sz="1600" b="1" dirty="0"/>
              <a:t>:	</a:t>
            </a:r>
            <a:r>
              <a:rPr lang="hr-HR" sz="1600" b="1"/>
              <a:t>  </a:t>
            </a:r>
            <a:r>
              <a:rPr lang="hr-HR" sz="1600"/>
              <a:t>             	             </a:t>
            </a:r>
            <a:r>
              <a:rPr lang="hr-HR" sz="1600" b="1"/>
              <a:t>145.140,06 </a:t>
            </a:r>
            <a:r>
              <a:rPr lang="hr-HR" sz="1600" b="1" dirty="0"/>
              <a:t>Kn</a:t>
            </a:r>
          </a:p>
          <a:p>
            <a:pPr>
              <a:spcAft>
                <a:spcPts val="1000"/>
              </a:spcAft>
            </a:pPr>
            <a:endParaRPr lang="hr-HR" sz="1600" dirty="0"/>
          </a:p>
          <a:p>
            <a:pPr>
              <a:spcAft>
                <a:spcPts val="1000"/>
              </a:spcAft>
            </a:pPr>
            <a:r>
              <a:rPr lang="hr-HR" sz="1600"/>
              <a:t>- Upravo su objavljeni i rezultati ovogodišnjeg natječaja MZOS (</a:t>
            </a:r>
            <a:r>
              <a:rPr lang="hr-HR" sz="1600" b="1"/>
              <a:t>126.970,00 Kn</a:t>
            </a:r>
            <a:r>
              <a:rPr lang="hr-HR" sz="1600"/>
              <a:t>)</a:t>
            </a:r>
            <a:endParaRPr lang="hr-HR" sz="1600" dirty="0"/>
          </a:p>
          <a:p>
            <a:pPr>
              <a:spcAft>
                <a:spcPts val="1000"/>
              </a:spcAft>
            </a:pPr>
            <a:r>
              <a:rPr lang="hr-HR" sz="1600"/>
              <a:t>- </a:t>
            </a:r>
            <a:r>
              <a:rPr lang="hr-HR" sz="1600" b="1"/>
              <a:t>8.000,00 </a:t>
            </a:r>
            <a:r>
              <a:rPr lang="hr-HR" sz="1600" b="1" dirty="0"/>
              <a:t>Kn </a:t>
            </a:r>
            <a:r>
              <a:rPr lang="hr-HR" sz="1600" dirty="0"/>
              <a:t>dobiveno je od </a:t>
            </a:r>
            <a:r>
              <a:rPr lang="hr-HR" sz="1600" b="1" dirty="0"/>
              <a:t>HAZU </a:t>
            </a:r>
            <a:r>
              <a:rPr lang="hr-HR" sz="1600" dirty="0"/>
              <a:t>kao pomoć za digitalizaciju starih godišta časopisa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01376" y="2395931"/>
            <a:ext cx="4301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1375" y="4262241"/>
            <a:ext cx="4240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1375" y="2755971"/>
            <a:ext cx="4301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1375" y="4605023"/>
            <a:ext cx="4240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1376" y="1586425"/>
            <a:ext cx="4301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1375" y="3442383"/>
            <a:ext cx="4240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1" t="-12501" r="-12501" b="-12501"/>
          <a:stretch/>
        </p:blipFill>
        <p:spPr>
          <a:xfrm>
            <a:off x="252000" y="320400"/>
            <a:ext cx="743573" cy="7435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03" y="519701"/>
            <a:ext cx="2723775" cy="38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B9E6-31A1-41C0-8303-341F75237A05}"/>
              </a:ext>
            </a:extLst>
          </p:cNvPr>
          <p:cNvSpPr txBox="1"/>
          <p:nvPr/>
        </p:nvSpPr>
        <p:spPr>
          <a:xfrm>
            <a:off x="1146947" y="430576"/>
            <a:ext cx="434753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400" b="1"/>
              <a:t>Izvješće glavne urednice časopisa Croatica Chemica Acta</a:t>
            </a:r>
          </a:p>
          <a:p>
            <a:r>
              <a:rPr lang="hr-HR" sz="1400"/>
              <a:t>Prof. dr. sc. Olga Kronja</a:t>
            </a:r>
          </a:p>
        </p:txBody>
      </p:sp>
    </p:spTree>
    <p:extLst>
      <p:ext uri="{BB962C8B-B14F-4D97-AF65-F5344CB8AC3E}">
        <p14:creationId xmlns:p14="http://schemas.microsoft.com/office/powerpoint/2010/main" val="287838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1" t="-12501" r="-12501" b="-12501"/>
          <a:stretch/>
        </p:blipFill>
        <p:spPr>
          <a:xfrm>
            <a:off x="252661" y="321177"/>
            <a:ext cx="743573" cy="7435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2661" y="916191"/>
            <a:ext cx="3249232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 godine časopis slavi 90</a:t>
            </a:r>
            <a:r>
              <a:rPr lang="hr-HR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9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obljetnicu izlaženja</a:t>
            </a:r>
            <a:endParaRPr lang="en-US" sz="39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B16D1-7987-4D72-B7D5-3E96EEAB315C}"/>
              </a:ext>
            </a:extLst>
          </p:cNvPr>
          <p:cNvSpPr txBox="1"/>
          <p:nvPr/>
        </p:nvSpPr>
        <p:spPr>
          <a:xfrm>
            <a:off x="252661" y="4432989"/>
            <a:ext cx="3249232" cy="15611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hr-HR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broj izišao je 1927. godine pod nazivom </a:t>
            </a:r>
            <a:r>
              <a:rPr lang="hr-HR" sz="2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Arhiv za</a:t>
            </a:r>
            <a:br>
              <a:rPr lang="hr-HR" sz="2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r-HR" sz="2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hemiju i farmaciju</a:t>
            </a:r>
            <a:endParaRPr lang="en-US" sz="2400" i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72EE1-7934-42E8-943B-07C249AF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5" t="3449" b="6094"/>
          <a:stretch/>
        </p:blipFill>
        <p:spPr>
          <a:xfrm>
            <a:off x="3867904" y="286971"/>
            <a:ext cx="2631600" cy="414601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57" y="2529099"/>
            <a:ext cx="2629988" cy="37173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39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82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 Namjesnik</dc:creator>
  <cp:lastModifiedBy>Danijel Namjesnik</cp:lastModifiedBy>
  <cp:revision>8</cp:revision>
  <dcterms:created xsi:type="dcterms:W3CDTF">2017-09-11T07:36:16Z</dcterms:created>
  <dcterms:modified xsi:type="dcterms:W3CDTF">2017-09-11T11:49:24Z</dcterms:modified>
</cp:coreProperties>
</file>